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61" r:id="rId5"/>
    <p:sldId id="259" r:id="rId6"/>
    <p:sldId id="260" r:id="rId7"/>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04EB2EA2-F9B1-48E4-A79E-D368E7064D23}" type="datetimeFigureOut">
              <a:rPr lang="sl-SI" smtClean="0"/>
              <a:t>4.10.2016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04EB2EA2-F9B1-48E4-A79E-D368E7064D23}" type="datetimeFigureOut">
              <a:rPr lang="sl-SI" smtClean="0"/>
              <a:t>4.10.2016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04EB2EA2-F9B1-48E4-A79E-D368E7064D23}" type="datetimeFigureOut">
              <a:rPr lang="sl-SI" smtClean="0"/>
              <a:t>4.10.2016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04EB2EA2-F9B1-48E4-A79E-D368E7064D23}" type="datetimeFigureOut">
              <a:rPr lang="sl-SI" smtClean="0"/>
              <a:t>4.10.2016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B2EA2-F9B1-48E4-A79E-D368E7064D23}" type="datetimeFigureOut">
              <a:rPr lang="sl-SI" smtClean="0"/>
              <a:t>4.10.2016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04EB2EA2-F9B1-48E4-A79E-D368E7064D23}" type="datetimeFigureOut">
              <a:rPr lang="sl-SI" smtClean="0"/>
              <a:t>4.10.2016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04EB2EA2-F9B1-48E4-A79E-D368E7064D23}" type="datetimeFigureOut">
              <a:rPr lang="sl-SI" smtClean="0"/>
              <a:t>4.10.2016</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04EB2EA2-F9B1-48E4-A79E-D368E7064D23}" type="datetimeFigureOut">
              <a:rPr lang="sl-SI" smtClean="0"/>
              <a:t>4.10.2016</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B2EA2-F9B1-48E4-A79E-D368E7064D23}" type="datetimeFigureOut">
              <a:rPr lang="sl-SI" smtClean="0"/>
              <a:t>4.10.2016</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B2EA2-F9B1-48E4-A79E-D368E7064D23}" type="datetimeFigureOut">
              <a:rPr lang="sl-SI" smtClean="0"/>
              <a:t>4.10.2016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B2EA2-F9B1-48E4-A79E-D368E7064D23}" type="datetimeFigureOut">
              <a:rPr lang="sl-SI" smtClean="0"/>
              <a:t>4.10.2016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F47A625-A537-42AC-8380-DB4600E166DA}" type="slidenum">
              <a:rPr lang="sl-SI" smtClean="0"/>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B2EA2-F9B1-48E4-A79E-D368E7064D23}" type="datetimeFigureOut">
              <a:rPr lang="sl-SI" smtClean="0"/>
              <a:t>4.10.2016</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7A625-A537-42AC-8380-DB4600E166DA}"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lab.fs.uni-lj.si/labod/predmeti.php"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lab.fs.uni-lj.si/labod/podrocje1.php" TargetMode="External"/><Relationship Id="rId7" Type="http://schemas.openxmlformats.org/officeDocument/2006/relationships/hyperlink" Target="mailto:luka.cerce@fs.uni-lj.si"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hyperlink" Target="mailto:tomaz.pepelnjak@fs.uni-lj.si" TargetMode="External"/><Relationship Id="rId5" Type="http://schemas.openxmlformats.org/officeDocument/2006/relationships/hyperlink" Target="mailto:davorin.kramar@fs.uni-lj.si" TargetMode="External"/><Relationship Id="rId4" Type="http://schemas.openxmlformats.org/officeDocument/2006/relationships/hyperlink" Target="http://lab.fs.uni-lj.si/lap/html/pages/si-pedagosko-delo-studenti-rrp.htm" TargetMode="External"/><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pPr algn="ctr" eaLnBrk="0" hangingPunct="0">
              <a:defRPr/>
            </a:pPr>
            <a:r>
              <a:rPr lang="sl-SI" sz="2400" b="1" dirty="0" smtClean="0">
                <a:solidFill>
                  <a:srgbClr val="000099"/>
                </a:solidFill>
                <a:effectLst>
                  <a:outerShdw blurRad="38100" dist="38100" dir="2700000" algn="tl">
                    <a:srgbClr val="C0C0C0"/>
                  </a:outerShdw>
                </a:effectLst>
              </a:rPr>
              <a:t>Načrtovanje tehnologij in izdelkov (NTI)</a:t>
            </a:r>
            <a:endParaRPr lang="sl-SI" sz="2400" b="1" dirty="0">
              <a:solidFill>
                <a:srgbClr val="000099"/>
              </a:solidFill>
              <a:effectLst>
                <a:outerShdw blurRad="38100" dist="38100" dir="2700000" algn="tl">
                  <a:srgbClr val="C0C0C0"/>
                </a:outerShdw>
              </a:effectLst>
            </a:endParaRPr>
          </a:p>
        </p:txBody>
      </p:sp>
      <p:sp>
        <p:nvSpPr>
          <p:cNvPr id="25604" name="Rectangle 3"/>
          <p:cNvSpPr>
            <a:spLocks noChangeArrowheads="1"/>
          </p:cNvSpPr>
          <p:nvPr/>
        </p:nvSpPr>
        <p:spPr bwMode="auto">
          <a:xfrm>
            <a:off x="611188" y="765175"/>
            <a:ext cx="7633220" cy="5263621"/>
          </a:xfrm>
          <a:prstGeom prst="rect">
            <a:avLst/>
          </a:prstGeom>
          <a:noFill/>
          <a:ln w="9525">
            <a:noFill/>
            <a:miter lim="800000"/>
            <a:headEnd/>
            <a:tailEnd/>
          </a:ln>
        </p:spPr>
        <p:txBody>
          <a:bodyPr wrap="square" lIns="92075" tIns="46038" rIns="92075" bIns="46038">
            <a:spAutoFit/>
          </a:bodyPr>
          <a:lstStyle/>
          <a:p>
            <a:pPr marL="457200" indent="-457200" algn="just" eaLnBrk="0" hangingPunct="0">
              <a:buAutoNum type="alphaLcParenR"/>
            </a:pPr>
            <a:r>
              <a:rPr lang="sl-SI" sz="2400" b="1" dirty="0" smtClean="0">
                <a:solidFill>
                  <a:srgbClr val="339933"/>
                </a:solidFill>
              </a:rPr>
              <a:t>Predavatelja:</a:t>
            </a:r>
          </a:p>
          <a:p>
            <a:pPr marL="914400" lvl="1" indent="-457200" algn="just" eaLnBrk="0" hangingPunct="0">
              <a:buAutoNum type="alphaLcParenR"/>
            </a:pPr>
            <a:r>
              <a:rPr lang="sl-SI" sz="2400" b="1" dirty="0" smtClean="0">
                <a:solidFill>
                  <a:srgbClr val="339933"/>
                </a:solidFill>
              </a:rPr>
              <a:t>Doc.dr. Davorin Kramar </a:t>
            </a:r>
          </a:p>
          <a:p>
            <a:pPr marL="914400" lvl="1" indent="-457200" algn="just" eaLnBrk="0" hangingPunct="0"/>
            <a:r>
              <a:rPr lang="sl-SI" sz="2400" b="1" dirty="0">
                <a:solidFill>
                  <a:srgbClr val="339933"/>
                </a:solidFill>
              </a:rPr>
              <a:t>	</a:t>
            </a:r>
            <a:r>
              <a:rPr lang="sl-SI" sz="2400" b="1" dirty="0" smtClean="0">
                <a:solidFill>
                  <a:srgbClr val="FF0000"/>
                </a:solidFill>
              </a:rPr>
              <a:t>(del </a:t>
            </a:r>
            <a:r>
              <a:rPr lang="sl-SI" sz="2400" b="1" dirty="0" smtClean="0">
                <a:solidFill>
                  <a:srgbClr val="FF0000"/>
                </a:solidFill>
              </a:rPr>
              <a:t>odrezavanje - 2)</a:t>
            </a:r>
          </a:p>
          <a:p>
            <a:pPr marL="914400" lvl="1" indent="-457200" algn="just" eaLnBrk="0" hangingPunct="0">
              <a:buAutoNum type="alphaLcParenR"/>
            </a:pPr>
            <a:r>
              <a:rPr lang="sl-SI" sz="2400" b="1" dirty="0" smtClean="0">
                <a:solidFill>
                  <a:srgbClr val="339933"/>
                </a:solidFill>
              </a:rPr>
              <a:t>Izr.prof.dr. Tomaž Pepelnjak </a:t>
            </a:r>
          </a:p>
          <a:p>
            <a:pPr marL="1371600" lvl="2" indent="-457200" algn="just" eaLnBrk="0" hangingPunct="0"/>
            <a:r>
              <a:rPr lang="sl-SI" sz="2400" b="1" dirty="0" smtClean="0">
                <a:solidFill>
                  <a:srgbClr val="FF0000"/>
                </a:solidFill>
              </a:rPr>
              <a:t>(del preoblikovanje -1)</a:t>
            </a:r>
          </a:p>
          <a:p>
            <a:pPr marL="914400" lvl="1" indent="-457200" algn="just" eaLnBrk="0" hangingPunct="0">
              <a:buAutoNum type="alphaLcParenR"/>
            </a:pPr>
            <a:endParaRPr lang="sl-SI" sz="2400" b="1" dirty="0" smtClean="0">
              <a:solidFill>
                <a:srgbClr val="FF0000"/>
              </a:solidFill>
            </a:endParaRPr>
          </a:p>
          <a:p>
            <a:pPr marL="457200" indent="-457200" algn="just" eaLnBrk="0" hangingPunct="0">
              <a:buAutoNum type="alphaLcParenR"/>
            </a:pPr>
            <a:r>
              <a:rPr lang="sl-SI" sz="2400" b="1" dirty="0" smtClean="0">
                <a:solidFill>
                  <a:srgbClr val="0070C0"/>
                </a:solidFill>
              </a:rPr>
              <a:t>Asistenti:</a:t>
            </a:r>
          </a:p>
          <a:p>
            <a:pPr marL="914400" lvl="1" indent="-457200" algn="just" eaLnBrk="0" hangingPunct="0">
              <a:buAutoNum type="alphaLcParenR"/>
            </a:pPr>
            <a:r>
              <a:rPr lang="sl-SI" sz="2400" b="1" dirty="0" smtClean="0">
                <a:solidFill>
                  <a:srgbClr val="0070C0"/>
                </a:solidFill>
              </a:rPr>
              <a:t>Luka Čerče (odrezavanje – </a:t>
            </a:r>
            <a:r>
              <a:rPr lang="sl-SI" sz="2400" b="1" dirty="0" smtClean="0">
                <a:solidFill>
                  <a:srgbClr val="FF0000"/>
                </a:solidFill>
              </a:rPr>
              <a:t>glavni asistent</a:t>
            </a:r>
            <a:r>
              <a:rPr lang="sl-SI" sz="2400" b="1" dirty="0" smtClean="0">
                <a:solidFill>
                  <a:srgbClr val="0070C0"/>
                </a:solidFill>
              </a:rPr>
              <a:t>)</a:t>
            </a:r>
          </a:p>
          <a:p>
            <a:pPr marL="914400" lvl="1" indent="-457200" algn="just" eaLnBrk="0" hangingPunct="0">
              <a:buAutoNum type="alphaLcParenR"/>
            </a:pPr>
            <a:r>
              <a:rPr lang="sl-SI" sz="2400" b="1" dirty="0" smtClean="0">
                <a:solidFill>
                  <a:srgbClr val="0070C0"/>
                </a:solidFill>
              </a:rPr>
              <a:t>Izr.prof.dr. Tomaž Pepelnjak (</a:t>
            </a:r>
            <a:r>
              <a:rPr lang="sl-SI" sz="2400" b="1" dirty="0" smtClean="0">
                <a:solidFill>
                  <a:srgbClr val="0070C0"/>
                </a:solidFill>
              </a:rPr>
              <a:t>preoblikovanje)</a:t>
            </a:r>
          </a:p>
          <a:p>
            <a:pPr marL="914400" lvl="1" indent="-457200" algn="just" eaLnBrk="0" hangingPunct="0">
              <a:buAutoNum type="alphaLcParenR"/>
            </a:pPr>
            <a:endParaRPr lang="sl-SI" sz="2400" b="1" dirty="0" smtClean="0">
              <a:solidFill>
                <a:srgbClr val="0070C0"/>
              </a:solidFill>
            </a:endParaRPr>
          </a:p>
          <a:p>
            <a:pPr marL="457200" indent="-457200" algn="just" eaLnBrk="0" hangingPunct="0">
              <a:buAutoNum type="alphaLcParenR"/>
            </a:pPr>
            <a:r>
              <a:rPr lang="sl-SI" sz="2400" b="1" dirty="0" smtClean="0">
                <a:solidFill>
                  <a:srgbClr val="0070C0"/>
                </a:solidFill>
              </a:rPr>
              <a:t>Laboranti:</a:t>
            </a:r>
          </a:p>
          <a:p>
            <a:pPr marL="914400" lvl="1" indent="-457200" algn="just" eaLnBrk="0" hangingPunct="0">
              <a:buAutoNum type="alphaLcParenR"/>
            </a:pPr>
            <a:r>
              <a:rPr lang="sl-SI" sz="2400" b="1" dirty="0" smtClean="0">
                <a:solidFill>
                  <a:srgbClr val="0070C0"/>
                </a:solidFill>
              </a:rPr>
              <a:t>Vinko Rotar (odrezavanje)</a:t>
            </a:r>
          </a:p>
          <a:p>
            <a:pPr marL="914400" lvl="1" indent="-457200" algn="just" eaLnBrk="0" hangingPunct="0">
              <a:buAutoNum type="alphaLcParenR"/>
            </a:pPr>
            <a:r>
              <a:rPr lang="sl-SI" sz="2400" b="1" dirty="0" smtClean="0">
                <a:solidFill>
                  <a:srgbClr val="0070C0"/>
                </a:solidFill>
              </a:rPr>
              <a:t>Matjaž Rot (preoblikovanje)</a:t>
            </a:r>
          </a:p>
          <a:p>
            <a:pPr marL="914400" lvl="1" indent="-457200" algn="just" eaLnBrk="0" hangingPunct="0">
              <a:buAutoNum type="alphaLcParenR"/>
            </a:pPr>
            <a:endParaRPr lang="sl-SI" sz="2400" b="1" dirty="0">
              <a:solidFill>
                <a:srgbClr val="0070C0"/>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3"/>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1026" name="CorelDRAW" r:id="rId4"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pic>
        <p:nvPicPr>
          <p:cNvPr id="1028" name="Picture 4" descr="http://lab.fs.uni-lj.si/labod/img/content/kramar.jpg"/>
          <p:cNvPicPr>
            <a:picLocks noChangeAspect="1" noChangeArrowheads="1"/>
          </p:cNvPicPr>
          <p:nvPr/>
        </p:nvPicPr>
        <p:blipFill>
          <a:blip r:embed="rId5" cstate="print"/>
          <a:srcRect/>
          <a:stretch>
            <a:fillRect/>
          </a:stretch>
        </p:blipFill>
        <p:spPr bwMode="auto">
          <a:xfrm>
            <a:off x="5580112" y="836712"/>
            <a:ext cx="1152128" cy="1496270"/>
          </a:xfrm>
          <a:prstGeom prst="rect">
            <a:avLst/>
          </a:prstGeom>
          <a:noFill/>
        </p:spPr>
      </p:pic>
      <p:pic>
        <p:nvPicPr>
          <p:cNvPr id="1030" name="Picture 6" descr="izr. prof. dr. TOMAŽ PEPELNJAK"/>
          <p:cNvPicPr>
            <a:picLocks noChangeAspect="1" noChangeArrowheads="1"/>
          </p:cNvPicPr>
          <p:nvPr/>
        </p:nvPicPr>
        <p:blipFill>
          <a:blip r:embed="rId6" cstate="print"/>
          <a:srcRect/>
          <a:stretch>
            <a:fillRect/>
          </a:stretch>
        </p:blipFill>
        <p:spPr bwMode="auto">
          <a:xfrm>
            <a:off x="6948264" y="1628800"/>
            <a:ext cx="1123950" cy="1247775"/>
          </a:xfrm>
          <a:prstGeom prst="rect">
            <a:avLst/>
          </a:prstGeom>
          <a:noFill/>
        </p:spPr>
      </p:pic>
      <p:pic>
        <p:nvPicPr>
          <p:cNvPr id="1032" name="Picture 8" descr="http://lab.fs.uni-lj.si/labod/img/content/cerce.jpg"/>
          <p:cNvPicPr>
            <a:picLocks noChangeAspect="1" noChangeArrowheads="1"/>
          </p:cNvPicPr>
          <p:nvPr/>
        </p:nvPicPr>
        <p:blipFill>
          <a:blip r:embed="rId7" cstate="print"/>
          <a:srcRect/>
          <a:stretch>
            <a:fillRect/>
          </a:stretch>
        </p:blipFill>
        <p:spPr bwMode="auto">
          <a:xfrm>
            <a:off x="7524328" y="3212976"/>
            <a:ext cx="952500" cy="1143001"/>
          </a:xfrm>
          <a:prstGeom prst="rect">
            <a:avLst/>
          </a:prstGeom>
          <a:noFill/>
        </p:spPr>
      </p:pic>
    </p:spTree>
  </p:cSld>
  <p:clrMapOvr>
    <a:masterClrMapping/>
  </p:clrMapOvr>
  <p:transition spd="slow">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pPr algn="ctr" eaLnBrk="0" hangingPunct="0">
              <a:defRPr/>
            </a:pPr>
            <a:r>
              <a:rPr lang="sl-SI" sz="2400" b="1" dirty="0">
                <a:solidFill>
                  <a:srgbClr val="000099"/>
                </a:solidFill>
                <a:effectLst>
                  <a:outerShdw blurRad="38100" dist="38100" dir="2700000" algn="tl">
                    <a:srgbClr val="C0C0C0"/>
                  </a:outerShdw>
                </a:effectLst>
              </a:rPr>
              <a:t>Načrtovanje tehnologij in izdelkov (NTI)</a:t>
            </a:r>
            <a:endParaRPr lang="sl-SI" sz="2400" b="1" dirty="0">
              <a:solidFill>
                <a:srgbClr val="000099"/>
              </a:solidFill>
              <a:effectLst>
                <a:outerShdw blurRad="38100" dist="38100" dir="2700000" algn="tl">
                  <a:srgbClr val="C0C0C0"/>
                </a:outerShdw>
              </a:effectLst>
            </a:endParaRPr>
          </a:p>
        </p:txBody>
      </p:sp>
      <p:sp>
        <p:nvSpPr>
          <p:cNvPr id="25604" name="Rectangle 3"/>
          <p:cNvSpPr>
            <a:spLocks noChangeArrowheads="1"/>
          </p:cNvSpPr>
          <p:nvPr/>
        </p:nvSpPr>
        <p:spPr bwMode="auto">
          <a:xfrm>
            <a:off x="611188" y="765175"/>
            <a:ext cx="7633220" cy="4494180"/>
          </a:xfrm>
          <a:prstGeom prst="rect">
            <a:avLst/>
          </a:prstGeom>
          <a:noFill/>
          <a:ln w="9525">
            <a:noFill/>
            <a:miter lim="800000"/>
            <a:headEnd/>
            <a:tailEnd/>
          </a:ln>
        </p:spPr>
        <p:txBody>
          <a:bodyPr wrap="square" lIns="92075" tIns="46038" rIns="92075" bIns="46038">
            <a:spAutoFit/>
          </a:bodyPr>
          <a:lstStyle/>
          <a:p>
            <a:pPr marL="457200" indent="-457200" algn="just" eaLnBrk="0" hangingPunct="0">
              <a:buAutoNum type="alphaLcParenR"/>
            </a:pPr>
            <a:r>
              <a:rPr lang="sl-SI" sz="2200" b="1" dirty="0" smtClean="0">
                <a:solidFill>
                  <a:srgbClr val="339933"/>
                </a:solidFill>
              </a:rPr>
              <a:t>Predavanja:</a:t>
            </a:r>
          </a:p>
          <a:p>
            <a:pPr marL="914400" lvl="1" indent="-457200" algn="just" eaLnBrk="0" hangingPunct="0">
              <a:buAutoNum type="alphaLcParenR"/>
            </a:pPr>
            <a:r>
              <a:rPr lang="sl-SI" sz="2200" b="1" dirty="0" smtClean="0">
                <a:solidFill>
                  <a:srgbClr val="339933"/>
                </a:solidFill>
              </a:rPr>
              <a:t>2x7 predavanj (7 preoblikovanje, 7 odrezavanje)</a:t>
            </a:r>
          </a:p>
          <a:p>
            <a:pPr marL="914400" lvl="1" indent="-457200" algn="just" eaLnBrk="0" hangingPunct="0">
              <a:buAutoNum type="alphaLcParenR"/>
            </a:pPr>
            <a:r>
              <a:rPr lang="sl-SI" sz="2200" b="1" dirty="0" smtClean="0">
                <a:solidFill>
                  <a:srgbClr val="339933"/>
                </a:solidFill>
              </a:rPr>
              <a:t>2 </a:t>
            </a:r>
            <a:r>
              <a:rPr lang="sl-SI" sz="2200" b="1" dirty="0" smtClean="0">
                <a:solidFill>
                  <a:srgbClr val="339933"/>
                </a:solidFill>
              </a:rPr>
              <a:t>kolokvija – vsak po koncu enega dela </a:t>
            </a:r>
            <a:r>
              <a:rPr lang="sl-SI" sz="2200" b="1" dirty="0" smtClean="0">
                <a:solidFill>
                  <a:srgbClr val="339933"/>
                </a:solidFill>
              </a:rPr>
              <a:t>predavanj</a:t>
            </a:r>
            <a:endParaRPr lang="sl-SI" sz="2200" b="1" dirty="0" smtClean="0">
              <a:solidFill>
                <a:srgbClr val="339933"/>
              </a:solidFill>
            </a:endParaRPr>
          </a:p>
          <a:p>
            <a:pPr marL="914400" lvl="1" indent="-457200" algn="just" eaLnBrk="0" hangingPunct="0">
              <a:buAutoNum type="alphaLcParenR"/>
            </a:pPr>
            <a:endParaRPr lang="sl-SI" sz="2200" b="1" dirty="0" smtClean="0">
              <a:solidFill>
                <a:srgbClr val="FF0000"/>
              </a:solidFill>
            </a:endParaRPr>
          </a:p>
          <a:p>
            <a:pPr marL="457200" indent="-457200" algn="just" eaLnBrk="0" hangingPunct="0">
              <a:buAutoNum type="alphaLcParenR"/>
            </a:pPr>
            <a:r>
              <a:rPr lang="sl-SI" sz="2200" b="1" dirty="0" smtClean="0">
                <a:solidFill>
                  <a:srgbClr val="0070C0"/>
                </a:solidFill>
              </a:rPr>
              <a:t>vaje:</a:t>
            </a:r>
          </a:p>
          <a:p>
            <a:pPr marL="914400" lvl="1" indent="-457200" algn="just" eaLnBrk="0" hangingPunct="0">
              <a:buAutoNum type="alphaLcParenR"/>
            </a:pPr>
            <a:r>
              <a:rPr lang="sl-SI" sz="2200" b="1" dirty="0" smtClean="0">
                <a:solidFill>
                  <a:srgbClr val="0070C0"/>
                </a:solidFill>
              </a:rPr>
              <a:t>Upoštevati je treba vsa pravila izvajanja vaj, opredeljena na strani </a:t>
            </a:r>
            <a:r>
              <a:rPr lang="sl-SI" sz="2200" b="1" dirty="0" smtClean="0">
                <a:solidFill>
                  <a:srgbClr val="0070C0"/>
                </a:solidFill>
                <a:hlinkClick r:id="rId3"/>
              </a:rPr>
              <a:t>http://lab.fs.uni-lj.si/labod/predmeti.php</a:t>
            </a:r>
            <a:endParaRPr lang="sl-SI" sz="2200" b="1" dirty="0" smtClean="0">
              <a:solidFill>
                <a:srgbClr val="0070C0"/>
              </a:solidFill>
            </a:endParaRPr>
          </a:p>
          <a:p>
            <a:pPr marL="914400" lvl="1" indent="-457200" algn="just" eaLnBrk="0" hangingPunct="0">
              <a:buAutoNum type="alphaLcParenR"/>
            </a:pPr>
            <a:r>
              <a:rPr lang="sl-SI" sz="2200" b="1" dirty="0" smtClean="0">
                <a:solidFill>
                  <a:srgbClr val="0070C0"/>
                </a:solidFill>
              </a:rPr>
              <a:t>Razpored vaj bo objavljen na gornji internetni strani</a:t>
            </a:r>
          </a:p>
          <a:p>
            <a:pPr marL="914400" lvl="1" indent="-457200" algn="just" eaLnBrk="0" hangingPunct="0">
              <a:buAutoNum type="alphaLcParenR"/>
            </a:pPr>
            <a:r>
              <a:rPr lang="sl-SI" sz="2200" b="1" dirty="0" smtClean="0">
                <a:solidFill>
                  <a:srgbClr val="0070C0"/>
                </a:solidFill>
              </a:rPr>
              <a:t>Potek vaj: 6 laboratorijskih vaj, </a:t>
            </a:r>
            <a:r>
              <a:rPr lang="sl-SI" sz="2200" b="1" smtClean="0">
                <a:solidFill>
                  <a:srgbClr val="0070C0"/>
                </a:solidFill>
              </a:rPr>
              <a:t>1 tehnološki načrt (oddaja </a:t>
            </a:r>
            <a:r>
              <a:rPr lang="sl-SI" sz="2200" b="1" dirty="0" smtClean="0">
                <a:solidFill>
                  <a:srgbClr val="0070C0"/>
                </a:solidFill>
              </a:rPr>
              <a:t>po dogovoru, pisna oblika + predstavitev pred celotno skupino s PPT prezentacijo)</a:t>
            </a:r>
            <a:endParaRPr lang="sl-SI" sz="2200" b="1" dirty="0" smtClean="0">
              <a:solidFill>
                <a:srgbClr val="0070C0"/>
              </a:solidFill>
            </a:endParaRPr>
          </a:p>
          <a:p>
            <a:pPr marL="914400" lvl="1" indent="-457200" algn="just" eaLnBrk="0" hangingPunct="0">
              <a:buAutoNum type="alphaLcParenR"/>
            </a:pPr>
            <a:r>
              <a:rPr lang="sl-SI" sz="2200" b="1" dirty="0" smtClean="0">
                <a:solidFill>
                  <a:srgbClr val="0070C0"/>
                </a:solidFill>
              </a:rPr>
              <a:t>POZITIVNO OCENJENE VAJE SO POGOJ ZA PRISTOP K IZPITU</a:t>
            </a:r>
            <a:endParaRPr lang="sl-SI" sz="2200" b="1" dirty="0">
              <a:solidFill>
                <a:srgbClr val="0070C0"/>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4"/>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2050" name="CorelDRAW" r:id="rId5"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spTree>
  </p:cSld>
  <p:clrMapOvr>
    <a:masterClrMapping/>
  </p:clrMapOvr>
  <p:transition spd="slow">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pPr algn="ctr" eaLnBrk="0" hangingPunct="0">
              <a:defRPr/>
            </a:pPr>
            <a:r>
              <a:rPr lang="sl-SI" sz="2400" b="1" dirty="0">
                <a:solidFill>
                  <a:srgbClr val="000099"/>
                </a:solidFill>
                <a:effectLst>
                  <a:outerShdw blurRad="38100" dist="38100" dir="2700000" algn="tl">
                    <a:srgbClr val="C0C0C0"/>
                  </a:outerShdw>
                </a:effectLst>
              </a:rPr>
              <a:t>Načrtovanje tehnologij in izdelkov (NTI</a:t>
            </a:r>
            <a:r>
              <a:rPr lang="sl-SI" sz="2400" b="1" dirty="0" smtClean="0">
                <a:solidFill>
                  <a:srgbClr val="000099"/>
                </a:solidFill>
                <a:effectLst>
                  <a:outerShdw blurRad="38100" dist="38100" dir="2700000" algn="tl">
                    <a:srgbClr val="C0C0C0"/>
                  </a:outerShdw>
                </a:effectLst>
              </a:rPr>
              <a:t>) - vaje</a:t>
            </a:r>
            <a:endParaRPr lang="sl-SI" sz="2400" b="1" dirty="0">
              <a:solidFill>
                <a:srgbClr val="000099"/>
              </a:solidFill>
              <a:effectLst>
                <a:outerShdw blurRad="38100" dist="38100" dir="2700000" algn="tl">
                  <a:srgbClr val="C0C0C0"/>
                </a:outerShdw>
              </a:effectLst>
            </a:endParaRPr>
          </a:p>
        </p:txBody>
      </p:sp>
      <p:sp>
        <p:nvSpPr>
          <p:cNvPr id="25604" name="Rectangle 3"/>
          <p:cNvSpPr>
            <a:spLocks noChangeArrowheads="1"/>
          </p:cNvSpPr>
          <p:nvPr/>
        </p:nvSpPr>
        <p:spPr bwMode="auto">
          <a:xfrm>
            <a:off x="611188" y="765175"/>
            <a:ext cx="7633220" cy="4986623"/>
          </a:xfrm>
          <a:prstGeom prst="rect">
            <a:avLst/>
          </a:prstGeom>
          <a:noFill/>
          <a:ln w="9525">
            <a:noFill/>
            <a:miter lim="800000"/>
            <a:headEnd/>
            <a:tailEnd/>
          </a:ln>
        </p:spPr>
        <p:txBody>
          <a:bodyPr wrap="square" lIns="92075" tIns="46038" rIns="92075" bIns="46038">
            <a:spAutoFit/>
          </a:bodyPr>
          <a:lstStyle/>
          <a:p>
            <a:pPr marL="914400" lvl="1" indent="-457200" algn="just" eaLnBrk="0" hangingPunct="0"/>
            <a:endParaRPr lang="sl-SI" sz="2200" b="1" dirty="0" smtClean="0">
              <a:solidFill>
                <a:srgbClr val="FF0000"/>
              </a:solidFill>
            </a:endParaRPr>
          </a:p>
          <a:p>
            <a:pPr marL="457200" indent="-457200" algn="just" eaLnBrk="0" hangingPunct="0">
              <a:buAutoNum type="alphaLcParenR"/>
            </a:pPr>
            <a:r>
              <a:rPr lang="sl-SI" sz="2200" b="1" dirty="0" smtClean="0">
                <a:solidFill>
                  <a:srgbClr val="0070C0"/>
                </a:solidFill>
              </a:rPr>
              <a:t>Laboratorijske vaje: </a:t>
            </a:r>
          </a:p>
          <a:p>
            <a:pPr marL="457200" indent="-457200" algn="just" eaLnBrk="0" hangingPunct="0"/>
            <a:endParaRPr lang="sl-SI" sz="2200" b="1" dirty="0" smtClean="0">
              <a:solidFill>
                <a:srgbClr val="0070C0"/>
              </a:solidFill>
            </a:endParaRPr>
          </a:p>
          <a:p>
            <a:pPr marL="914400" lvl="1" indent="-457200" algn="just" eaLnBrk="0" hangingPunct="0">
              <a:buAutoNum type="alphaLcParenR"/>
            </a:pPr>
            <a:r>
              <a:rPr lang="sl-SI" sz="2200" b="1" dirty="0" smtClean="0">
                <a:solidFill>
                  <a:srgbClr val="0070C0"/>
                </a:solidFill>
              </a:rPr>
              <a:t>Vaja 1: </a:t>
            </a:r>
            <a:r>
              <a:rPr lang="sl-SI" sz="2400" dirty="0"/>
              <a:t>Preoblikovanje </a:t>
            </a:r>
            <a:r>
              <a:rPr lang="sl-SI" sz="2400" dirty="0" smtClean="0"/>
              <a:t>polimerov</a:t>
            </a:r>
          </a:p>
          <a:p>
            <a:pPr marL="914400" lvl="1" indent="-457200" algn="just" eaLnBrk="0" hangingPunct="0">
              <a:buAutoNum type="alphaLcParenR"/>
            </a:pPr>
            <a:r>
              <a:rPr lang="sl-SI" sz="2400" b="1" dirty="0" smtClean="0">
                <a:solidFill>
                  <a:srgbClr val="0070C0"/>
                </a:solidFill>
              </a:rPr>
              <a:t>Vaja 2: </a:t>
            </a:r>
            <a:r>
              <a:rPr lang="sl-SI" sz="2400" dirty="0"/>
              <a:t>Preoblikovanje </a:t>
            </a:r>
            <a:r>
              <a:rPr lang="sl-SI" sz="2400" dirty="0" smtClean="0"/>
              <a:t>kovin</a:t>
            </a:r>
          </a:p>
          <a:p>
            <a:pPr marL="914400" lvl="1" indent="-457200" algn="just" eaLnBrk="0" hangingPunct="0">
              <a:buAutoNum type="alphaLcParenR"/>
            </a:pPr>
            <a:r>
              <a:rPr lang="sl-SI" sz="2400" b="1" dirty="0" smtClean="0">
                <a:solidFill>
                  <a:srgbClr val="0070C0"/>
                </a:solidFill>
              </a:rPr>
              <a:t>Vaja 3: </a:t>
            </a:r>
            <a:r>
              <a:rPr lang="sl-SI" sz="2400" dirty="0"/>
              <a:t>Frezanje (CNC</a:t>
            </a:r>
            <a:r>
              <a:rPr lang="sl-SI" sz="2400" dirty="0" smtClean="0"/>
              <a:t>)</a:t>
            </a:r>
          </a:p>
          <a:p>
            <a:pPr marL="914400" lvl="1" indent="-457200" algn="just" eaLnBrk="0" hangingPunct="0">
              <a:buAutoNum type="alphaLcParenR"/>
            </a:pPr>
            <a:r>
              <a:rPr lang="sl-SI" sz="2400" b="1" dirty="0" smtClean="0">
                <a:solidFill>
                  <a:srgbClr val="0070C0"/>
                </a:solidFill>
              </a:rPr>
              <a:t>Vaja 4: </a:t>
            </a:r>
            <a:r>
              <a:rPr lang="sl-SI" sz="2400" dirty="0"/>
              <a:t>Struženje (CNC</a:t>
            </a:r>
            <a:r>
              <a:rPr lang="sl-SI" sz="2400" dirty="0" smtClean="0"/>
              <a:t>)</a:t>
            </a:r>
          </a:p>
          <a:p>
            <a:pPr marL="914400" lvl="1" indent="-457200" algn="just" eaLnBrk="0" hangingPunct="0">
              <a:buAutoNum type="alphaLcParenR"/>
            </a:pPr>
            <a:r>
              <a:rPr lang="sl-SI" sz="2400" b="1" dirty="0" smtClean="0">
                <a:solidFill>
                  <a:srgbClr val="0070C0"/>
                </a:solidFill>
              </a:rPr>
              <a:t>Vaja 5: </a:t>
            </a:r>
            <a:r>
              <a:rPr lang="sl-SI" sz="2400" dirty="0"/>
              <a:t>Reverse </a:t>
            </a:r>
            <a:r>
              <a:rPr lang="sl-SI" sz="2400" dirty="0" smtClean="0"/>
              <a:t>Engineering</a:t>
            </a:r>
          </a:p>
          <a:p>
            <a:pPr marL="914400" lvl="1" indent="-457200" algn="just" eaLnBrk="0" hangingPunct="0">
              <a:buAutoNum type="alphaLcParenR"/>
            </a:pPr>
            <a:r>
              <a:rPr lang="sl-SI" sz="2400" b="1" dirty="0" smtClean="0">
                <a:solidFill>
                  <a:srgbClr val="0070C0"/>
                </a:solidFill>
              </a:rPr>
              <a:t>Vaja 6: </a:t>
            </a:r>
            <a:r>
              <a:rPr lang="sl-SI" sz="2400" dirty="0"/>
              <a:t>Rapid prototyping</a:t>
            </a:r>
            <a:endParaRPr lang="sl-SI" sz="2200" b="1" dirty="0" smtClean="0">
              <a:solidFill>
                <a:srgbClr val="0070C0"/>
              </a:solidFill>
            </a:endParaRPr>
          </a:p>
          <a:p>
            <a:pPr marL="914400" lvl="1" indent="-457200" algn="just" eaLnBrk="0" hangingPunct="0"/>
            <a:endParaRPr lang="sl-SI" sz="2200" b="1" dirty="0" smtClean="0">
              <a:solidFill>
                <a:srgbClr val="0070C0"/>
              </a:solidFill>
            </a:endParaRPr>
          </a:p>
          <a:p>
            <a:pPr marL="457200" indent="-457200" algn="just" eaLnBrk="0" hangingPunct="0">
              <a:buAutoNum type="alphaLcParenR"/>
            </a:pPr>
            <a:r>
              <a:rPr lang="sl-SI" sz="2200" b="1" dirty="0" smtClean="0">
                <a:solidFill>
                  <a:srgbClr val="0070C0"/>
                </a:solidFill>
              </a:rPr>
              <a:t>Tehnološki načrt: </a:t>
            </a:r>
            <a:r>
              <a:rPr lang="sl-SI" sz="2200" b="1" dirty="0" smtClean="0">
                <a:solidFill>
                  <a:schemeClr val="tx2"/>
                </a:solidFill>
              </a:rPr>
              <a:t>dobite izdelek, postavite tehnologijo izdelave, izračunate stroške izdelave in lastno ceno izdelka</a:t>
            </a:r>
            <a:endParaRPr lang="sl-SI" sz="2200" b="1" dirty="0" smtClean="0">
              <a:solidFill>
                <a:schemeClr val="tx2"/>
              </a:solidFill>
            </a:endParaRPr>
          </a:p>
          <a:p>
            <a:pPr marL="914400" lvl="1" indent="-457200" algn="just" eaLnBrk="0" hangingPunct="0">
              <a:buAutoNum type="alphaLcParenR"/>
            </a:pPr>
            <a:endParaRPr lang="sl-SI" sz="2200" b="1" dirty="0">
              <a:solidFill>
                <a:srgbClr val="0070C0"/>
              </a:solidFill>
            </a:endParaRPr>
          </a:p>
          <a:p>
            <a:pPr marL="457200" indent="-457200" algn="just" eaLnBrk="0" hangingPunct="0">
              <a:buAutoNum type="alphaLcParenR"/>
            </a:pPr>
            <a:endParaRPr lang="sl-SI" sz="2200" b="1" dirty="0">
              <a:solidFill>
                <a:srgbClr val="0070C0"/>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3"/>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18434" name="CorelDRAW" r:id="rId4"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spTree>
  </p:cSld>
  <p:clrMapOvr>
    <a:masterClrMapping/>
  </p:clrMapOvr>
  <p:transition spd="slow">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pPr algn="ctr" eaLnBrk="0" hangingPunct="0">
              <a:defRPr/>
            </a:pPr>
            <a:r>
              <a:rPr lang="sl-SI" sz="2400" b="1" dirty="0">
                <a:solidFill>
                  <a:srgbClr val="000099"/>
                </a:solidFill>
                <a:effectLst>
                  <a:outerShdw blurRad="38100" dist="38100" dir="2700000" algn="tl">
                    <a:srgbClr val="C0C0C0"/>
                  </a:outerShdw>
                </a:effectLst>
              </a:rPr>
              <a:t>Načrtovanje tehnologij in izdelkov (NTI</a:t>
            </a:r>
            <a:r>
              <a:rPr lang="sl-SI" sz="2400" b="1" dirty="0" smtClean="0">
                <a:solidFill>
                  <a:srgbClr val="000099"/>
                </a:solidFill>
                <a:effectLst>
                  <a:outerShdw blurRad="38100" dist="38100" dir="2700000" algn="tl">
                    <a:srgbClr val="C0C0C0"/>
                  </a:outerShdw>
                </a:effectLst>
              </a:rPr>
              <a:t>) – pravila za vaje </a:t>
            </a:r>
            <a:endParaRPr lang="sl-SI" sz="2400" b="1" dirty="0">
              <a:solidFill>
                <a:srgbClr val="000099"/>
              </a:solidFill>
              <a:effectLst>
                <a:outerShdw blurRad="38100" dist="38100" dir="2700000" algn="tl">
                  <a:srgbClr val="C0C0C0"/>
                </a:outerShdw>
              </a:effectLst>
            </a:endParaRPr>
          </a:p>
        </p:txBody>
      </p:sp>
      <p:sp>
        <p:nvSpPr>
          <p:cNvPr id="25604" name="Rectangle 3"/>
          <p:cNvSpPr>
            <a:spLocks noChangeArrowheads="1"/>
          </p:cNvSpPr>
          <p:nvPr/>
        </p:nvSpPr>
        <p:spPr bwMode="auto">
          <a:xfrm>
            <a:off x="251519" y="765175"/>
            <a:ext cx="8787977" cy="4524958"/>
          </a:xfrm>
          <a:prstGeom prst="rect">
            <a:avLst/>
          </a:prstGeom>
          <a:noFill/>
          <a:ln w="9525">
            <a:noFill/>
            <a:miter lim="800000"/>
            <a:headEnd/>
            <a:tailEnd/>
          </a:ln>
        </p:spPr>
        <p:txBody>
          <a:bodyPr wrap="square" lIns="92075" tIns="46038" rIns="92075" bIns="46038">
            <a:spAutoFit/>
          </a:bodyPr>
          <a:lstStyle/>
          <a:p>
            <a:pPr marL="360000" indent="-360000">
              <a:buFont typeface="Arial" pitchFamily="34" charset="0"/>
              <a:buChar char="•"/>
            </a:pPr>
            <a:r>
              <a:rPr lang="sl-SI" dirty="0" smtClean="0"/>
              <a:t>Vsak </a:t>
            </a:r>
            <a:r>
              <a:rPr lang="sl-SI" dirty="0"/>
              <a:t>študent po koncu vaje ali najkasneje v roku enega tedna odda samostojno poročilo laboratorijske vaje. </a:t>
            </a:r>
          </a:p>
          <a:p>
            <a:pPr marL="360000" indent="-360000">
              <a:buFont typeface="Arial" pitchFamily="34" charset="0"/>
              <a:buChar char="•"/>
            </a:pPr>
            <a:r>
              <a:rPr lang="sl-SI" dirty="0" smtClean="0"/>
              <a:t>Poročila </a:t>
            </a:r>
            <a:r>
              <a:rPr lang="sl-SI" dirty="0"/>
              <a:t>se pišejo prostoročno s čitljivo </a:t>
            </a:r>
            <a:r>
              <a:rPr lang="sl-SI" dirty="0" smtClean="0"/>
              <a:t>(tehnično) </a:t>
            </a:r>
            <a:r>
              <a:rPr lang="sl-SI" dirty="0"/>
              <a:t>pisavo. </a:t>
            </a:r>
          </a:p>
          <a:p>
            <a:pPr marL="360000" indent="-360000">
              <a:buFont typeface="Arial" pitchFamily="34" charset="0"/>
              <a:buChar char="•"/>
            </a:pPr>
            <a:r>
              <a:rPr lang="sl-SI" dirty="0" smtClean="0"/>
              <a:t>Vsebino </a:t>
            </a:r>
            <a:r>
              <a:rPr lang="sl-SI" dirty="0"/>
              <a:t>poročila bo določil voditelj vaj. </a:t>
            </a:r>
          </a:p>
          <a:p>
            <a:pPr marL="360000" indent="-360000">
              <a:buFont typeface="Arial" pitchFamily="34" charset="0"/>
              <a:buChar char="•"/>
            </a:pPr>
            <a:r>
              <a:rPr lang="sl-SI" b="1" dirty="0" smtClean="0"/>
              <a:t>Pogoj </a:t>
            </a:r>
            <a:r>
              <a:rPr lang="sl-SI" b="1" dirty="0"/>
              <a:t>za uspešno zaključene laboratorijske vaje je vsaj 80% prisotnost na laboratorijskih </a:t>
            </a:r>
            <a:r>
              <a:rPr lang="sl-SI" b="1" dirty="0" smtClean="0"/>
              <a:t>vajah</a:t>
            </a:r>
            <a:r>
              <a:rPr lang="sl-SI" b="1" dirty="0"/>
              <a:t>, ter oddana in pozitivno ocenjena vsa poročila laboratorijskih vaj. </a:t>
            </a:r>
          </a:p>
          <a:p>
            <a:pPr marL="360000" indent="-360000">
              <a:buFont typeface="Arial" pitchFamily="34" charset="0"/>
              <a:buChar char="•"/>
            </a:pPr>
            <a:r>
              <a:rPr lang="sl-SI" dirty="0" smtClean="0"/>
              <a:t>V </a:t>
            </a:r>
            <a:r>
              <a:rPr lang="sl-SI" dirty="0"/>
              <a:t>primeru zamude pri oddaji poročil mora študent za vsako neoddano poročilo poiskati tuj strokovni članek na temo laboratorijske vaje in ga predstaviti (ppt 15min). </a:t>
            </a:r>
          </a:p>
          <a:p>
            <a:pPr marL="360000" indent="-360000">
              <a:buFont typeface="Arial" pitchFamily="34" charset="0"/>
              <a:buChar char="•"/>
            </a:pPr>
            <a:r>
              <a:rPr lang="sl-SI" dirty="0" smtClean="0"/>
              <a:t>Opravljene </a:t>
            </a:r>
            <a:r>
              <a:rPr lang="sl-SI" dirty="0"/>
              <a:t>druge obveznosti, ki jih določi profesor na predavanjih</a:t>
            </a:r>
            <a:r>
              <a:rPr lang="sl-SI" dirty="0" smtClean="0"/>
              <a:t>. </a:t>
            </a:r>
            <a:r>
              <a:rPr lang="sl-SI" b="1" dirty="0" smtClean="0"/>
              <a:t>V primeru NTI je to izdelan in zagovarjan seminar.</a:t>
            </a:r>
            <a:endParaRPr lang="sl-SI" b="1" dirty="0"/>
          </a:p>
          <a:p>
            <a:pPr marL="360000" indent="-360000">
              <a:buFont typeface="Arial" pitchFamily="34" charset="0"/>
              <a:buChar char="•"/>
            </a:pPr>
            <a:r>
              <a:rPr lang="pl-PL" b="1" dirty="0" smtClean="0"/>
              <a:t>Pozitivno </a:t>
            </a:r>
            <a:r>
              <a:rPr lang="pl-PL" b="1" dirty="0"/>
              <a:t>zaključena ocena laboratorijskih vaj je pogoj za pristop na pisni izpitni rok. </a:t>
            </a:r>
          </a:p>
          <a:p>
            <a:pPr marL="360000" indent="-360000">
              <a:buFont typeface="Arial" pitchFamily="34" charset="0"/>
              <a:buChar char="•"/>
            </a:pPr>
            <a:r>
              <a:rPr lang="sl-SI" dirty="0" smtClean="0"/>
              <a:t>Končna </a:t>
            </a:r>
            <a:r>
              <a:rPr lang="sl-SI" dirty="0"/>
              <a:t>ocena izpita je sestavljena iz ocen vaj ter pisnega dela izpita. </a:t>
            </a:r>
          </a:p>
          <a:p>
            <a:pPr marL="360000" indent="-360000">
              <a:buFont typeface="Arial" pitchFamily="34" charset="0"/>
              <a:buChar char="•"/>
            </a:pPr>
            <a:r>
              <a:rPr lang="sl-SI" dirty="0" smtClean="0"/>
              <a:t>Kandidat </a:t>
            </a:r>
            <a:r>
              <a:rPr lang="sl-SI" dirty="0"/>
              <a:t>se na izpit prijavi v elektronski obliki preko sistema VIS! </a:t>
            </a:r>
            <a:r>
              <a:rPr lang="sl-SI" dirty="0" smtClean="0"/>
              <a:t> (V kolikor ne pridete na izpit se ODJAVITE!!)</a:t>
            </a:r>
          </a:p>
          <a:p>
            <a:pPr marL="360000" indent="-360000">
              <a:buFont typeface="Arial" pitchFamily="34" charset="0"/>
              <a:buChar char="•"/>
            </a:pPr>
            <a:r>
              <a:rPr lang="sl-SI" dirty="0" smtClean="0"/>
              <a:t>Študenti</a:t>
            </a:r>
            <a:r>
              <a:rPr lang="sl-SI" dirty="0"/>
              <a:t>, ki so opravili izpit s kolokviji se prijavijo na prvi razpisani izpitni rok v </a:t>
            </a:r>
            <a:r>
              <a:rPr lang="sl-SI" dirty="0" smtClean="0"/>
              <a:t>zimskem semestru</a:t>
            </a:r>
            <a:r>
              <a:rPr lang="sl-SI" dirty="0"/>
              <a:t>. </a:t>
            </a:r>
            <a:endParaRPr lang="sl-SI" b="1" dirty="0">
              <a:solidFill>
                <a:srgbClr val="0070C0"/>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3"/>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5122" name="CorelDRAW" r:id="rId4"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spTree>
  </p:cSld>
  <p:clrMapOvr>
    <a:masterClrMapping/>
  </p:clrMapOvr>
  <p:transition spd="slow">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pPr algn="ctr" eaLnBrk="0" hangingPunct="0">
              <a:defRPr/>
            </a:pPr>
            <a:r>
              <a:rPr lang="sl-SI" sz="2400" b="1" dirty="0">
                <a:solidFill>
                  <a:srgbClr val="000099"/>
                </a:solidFill>
                <a:effectLst>
                  <a:outerShdw blurRad="38100" dist="38100" dir="2700000" algn="tl">
                    <a:srgbClr val="C0C0C0"/>
                  </a:outerShdw>
                </a:effectLst>
              </a:rPr>
              <a:t>Načrtovanje tehnologij in izdelkov (NTI)</a:t>
            </a:r>
            <a:endParaRPr lang="sl-SI" sz="2400" b="1" dirty="0">
              <a:solidFill>
                <a:srgbClr val="000099"/>
              </a:solidFill>
              <a:effectLst>
                <a:outerShdw blurRad="38100" dist="38100" dir="2700000" algn="tl">
                  <a:srgbClr val="C0C0C0"/>
                </a:outerShdw>
              </a:effectLst>
            </a:endParaRPr>
          </a:p>
        </p:txBody>
      </p:sp>
      <p:sp>
        <p:nvSpPr>
          <p:cNvPr id="25604" name="Rectangle 3"/>
          <p:cNvSpPr>
            <a:spLocks noChangeArrowheads="1"/>
          </p:cNvSpPr>
          <p:nvPr/>
        </p:nvSpPr>
        <p:spPr bwMode="auto">
          <a:xfrm>
            <a:off x="611560" y="1340768"/>
            <a:ext cx="7633220" cy="4155626"/>
          </a:xfrm>
          <a:prstGeom prst="rect">
            <a:avLst/>
          </a:prstGeom>
          <a:noFill/>
          <a:ln w="9525">
            <a:noFill/>
            <a:miter lim="800000"/>
            <a:headEnd/>
            <a:tailEnd/>
          </a:ln>
        </p:spPr>
        <p:txBody>
          <a:bodyPr wrap="square" lIns="92075" tIns="46038" rIns="92075" bIns="46038">
            <a:spAutoFit/>
          </a:bodyPr>
          <a:lstStyle/>
          <a:p>
            <a:pPr marL="457200" indent="-457200" algn="just" eaLnBrk="0" hangingPunct="0">
              <a:buAutoNum type="alphaLcParenR"/>
            </a:pPr>
            <a:r>
              <a:rPr lang="sl-SI" sz="2200" b="1" dirty="0" smtClean="0">
                <a:solidFill>
                  <a:srgbClr val="339933"/>
                </a:solidFill>
              </a:rPr>
              <a:t>Podatki o predmetu:</a:t>
            </a:r>
          </a:p>
          <a:p>
            <a:pPr marL="457200" indent="-457200" algn="just" eaLnBrk="0" hangingPunct="0">
              <a:buAutoNum type="alphaLcParenR"/>
            </a:pPr>
            <a:endParaRPr lang="sl-SI" sz="2200" b="1" dirty="0" smtClean="0">
              <a:solidFill>
                <a:srgbClr val="339933"/>
              </a:solidFill>
            </a:endParaRPr>
          </a:p>
          <a:p>
            <a:pPr marL="914400" lvl="1" indent="-457200" algn="just" eaLnBrk="0" hangingPunct="0">
              <a:buAutoNum type="alphaLcParenR"/>
            </a:pPr>
            <a:r>
              <a:rPr lang="sl-SI" sz="2200" b="1" dirty="0" smtClean="0">
                <a:solidFill>
                  <a:srgbClr val="339933"/>
                </a:solidFill>
                <a:hlinkClick r:id="rId3"/>
              </a:rPr>
              <a:t>http://lab.fs.uni-lj.si/labod/podrocje1.php</a:t>
            </a:r>
            <a:endParaRPr lang="sl-SI" sz="2200" b="1" dirty="0" smtClean="0">
              <a:solidFill>
                <a:srgbClr val="339933"/>
              </a:solidFill>
            </a:endParaRPr>
          </a:p>
          <a:p>
            <a:pPr marL="914400" lvl="1" indent="-457200" algn="just" eaLnBrk="0" hangingPunct="0">
              <a:buAutoNum type="alphaLcParenR"/>
            </a:pPr>
            <a:endParaRPr lang="sl-SI" sz="2200" b="1" dirty="0" smtClean="0">
              <a:solidFill>
                <a:srgbClr val="339933"/>
              </a:solidFill>
            </a:endParaRPr>
          </a:p>
          <a:p>
            <a:pPr marL="914400" lvl="1" indent="-457200" algn="just" eaLnBrk="0" hangingPunct="0">
              <a:buAutoNum type="alphaLcParenR"/>
            </a:pPr>
            <a:r>
              <a:rPr lang="sl-SI" sz="2200" b="1" dirty="0" smtClean="0">
                <a:solidFill>
                  <a:srgbClr val="339933"/>
                </a:solidFill>
                <a:hlinkClick r:id="rId4"/>
              </a:rPr>
              <a:t>http://</a:t>
            </a:r>
            <a:r>
              <a:rPr lang="sl-SI" sz="2200" b="1" dirty="0" smtClean="0">
                <a:solidFill>
                  <a:srgbClr val="339933"/>
                </a:solidFill>
                <a:hlinkClick r:id="rId4"/>
              </a:rPr>
              <a:t>lab.fs.uni-lj.si/lap/html/pages/si-pedagosko-delo-studenti-rrp.htm</a:t>
            </a:r>
            <a:endParaRPr lang="sl-SI" sz="2200" b="1" dirty="0" smtClean="0">
              <a:solidFill>
                <a:srgbClr val="339933"/>
              </a:solidFill>
            </a:endParaRPr>
          </a:p>
          <a:p>
            <a:pPr marL="914400" lvl="1" indent="-457200" algn="just" eaLnBrk="0" hangingPunct="0">
              <a:buAutoNum type="alphaLcParenR"/>
            </a:pPr>
            <a:endParaRPr lang="sl-SI" sz="2200" b="1" dirty="0" smtClean="0">
              <a:solidFill>
                <a:srgbClr val="339933"/>
              </a:solidFill>
            </a:endParaRPr>
          </a:p>
          <a:p>
            <a:pPr marL="914400" lvl="1" indent="-457200" algn="just" eaLnBrk="0" hangingPunct="0"/>
            <a:r>
              <a:rPr lang="sl-SI" sz="2200" b="1" dirty="0" smtClean="0">
                <a:solidFill>
                  <a:srgbClr val="339933"/>
                </a:solidFill>
              </a:rPr>
              <a:t>Kontakti:</a:t>
            </a:r>
          </a:p>
          <a:p>
            <a:pPr marL="914400" lvl="1" indent="-457200" algn="just" eaLnBrk="0" hangingPunct="0"/>
            <a:endParaRPr lang="sl-SI" sz="2200" b="1" dirty="0" smtClean="0">
              <a:solidFill>
                <a:srgbClr val="339933"/>
              </a:solidFill>
            </a:endParaRPr>
          </a:p>
          <a:p>
            <a:pPr marL="914400" lvl="1" indent="-457200" algn="just" eaLnBrk="0" hangingPunct="0">
              <a:buAutoNum type="alphaLcParenR"/>
            </a:pPr>
            <a:r>
              <a:rPr lang="sl-SI" sz="2200" b="1" dirty="0" smtClean="0">
                <a:solidFill>
                  <a:srgbClr val="339933"/>
                </a:solidFill>
                <a:hlinkClick r:id="rId5"/>
              </a:rPr>
              <a:t>davorin.kramar@fs.uni-lj.si</a:t>
            </a:r>
            <a:r>
              <a:rPr lang="sl-SI" sz="2200" b="1" dirty="0" smtClean="0">
                <a:solidFill>
                  <a:srgbClr val="339933"/>
                </a:solidFill>
              </a:rPr>
              <a:t> (P)</a:t>
            </a:r>
          </a:p>
          <a:p>
            <a:pPr marL="914400" lvl="1" indent="-457200" algn="just" eaLnBrk="0" hangingPunct="0">
              <a:buAutoNum type="alphaLcParenR"/>
            </a:pPr>
            <a:r>
              <a:rPr lang="sl-SI" sz="2200" b="1" dirty="0" smtClean="0">
                <a:solidFill>
                  <a:srgbClr val="339933"/>
                </a:solidFill>
                <a:hlinkClick r:id="rId6"/>
              </a:rPr>
              <a:t>tomaz.pepelnjak@fs.uni-lj.si</a:t>
            </a:r>
            <a:r>
              <a:rPr lang="sl-SI" sz="2200" b="1" dirty="0" smtClean="0">
                <a:solidFill>
                  <a:srgbClr val="339933"/>
                </a:solidFill>
              </a:rPr>
              <a:t> (V,P)</a:t>
            </a:r>
          </a:p>
          <a:p>
            <a:pPr marL="914400" lvl="1" indent="-457200" algn="just" eaLnBrk="0" hangingPunct="0">
              <a:buAutoNum type="alphaLcParenR"/>
            </a:pPr>
            <a:r>
              <a:rPr lang="sl-SI" sz="2200" b="1" dirty="0" smtClean="0">
                <a:solidFill>
                  <a:srgbClr val="339933"/>
                </a:solidFill>
                <a:hlinkClick r:id="rId7"/>
              </a:rPr>
              <a:t>luka.cerce@fs.uni-lj.si</a:t>
            </a:r>
            <a:r>
              <a:rPr lang="sl-SI" sz="2200" b="1" dirty="0" smtClean="0">
                <a:solidFill>
                  <a:srgbClr val="339933"/>
                </a:solidFill>
              </a:rPr>
              <a:t> </a:t>
            </a:r>
            <a:r>
              <a:rPr lang="sl-SI" sz="2200" b="1" dirty="0" smtClean="0">
                <a:solidFill>
                  <a:srgbClr val="339933"/>
                </a:solidFill>
              </a:rPr>
              <a:t>(V</a:t>
            </a:r>
            <a:r>
              <a:rPr lang="sl-SI" sz="2200" b="1" dirty="0" smtClean="0">
                <a:solidFill>
                  <a:srgbClr val="339933"/>
                </a:solidFill>
              </a:rPr>
              <a:t>)</a:t>
            </a:r>
            <a:endParaRPr lang="sl-SI" sz="2200" b="1" dirty="0" smtClean="0">
              <a:solidFill>
                <a:srgbClr val="339933"/>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8"/>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3074" name="CorelDRAW" r:id="rId9"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spTree>
  </p:cSld>
  <p:clrMapOvr>
    <a:masterClrMapping/>
  </p:clrMapOvr>
  <p:transition spd="slow">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11188" y="260350"/>
            <a:ext cx="8391525" cy="462307"/>
          </a:xfrm>
          <a:prstGeom prst="rect">
            <a:avLst/>
          </a:prstGeom>
          <a:noFill/>
          <a:ln w="9525">
            <a:noFill/>
            <a:miter lim="800000"/>
            <a:headEnd/>
            <a:tailEnd/>
          </a:ln>
          <a:effectLst/>
        </p:spPr>
        <p:txBody>
          <a:bodyPr lIns="92075" tIns="46038" rIns="92075" bIns="46038">
            <a:spAutoFit/>
          </a:bodyPr>
          <a:lstStyle/>
          <a:p>
            <a:r>
              <a:rPr lang="sl-SI" sz="2400" b="1" dirty="0" smtClean="0"/>
              <a:t>Načrtovanje tehnologij in izdelkov (4 ECTS) </a:t>
            </a:r>
            <a:endParaRPr lang="sl-SI" sz="2400" b="1" dirty="0" smtClean="0"/>
          </a:p>
        </p:txBody>
      </p:sp>
      <p:sp>
        <p:nvSpPr>
          <p:cNvPr id="25604" name="Rectangle 3"/>
          <p:cNvSpPr>
            <a:spLocks noChangeArrowheads="1"/>
          </p:cNvSpPr>
          <p:nvPr/>
        </p:nvSpPr>
        <p:spPr bwMode="auto">
          <a:xfrm>
            <a:off x="611560" y="764704"/>
            <a:ext cx="8208912" cy="4771179"/>
          </a:xfrm>
          <a:prstGeom prst="rect">
            <a:avLst/>
          </a:prstGeom>
          <a:noFill/>
          <a:ln w="9525">
            <a:noFill/>
            <a:miter lim="800000"/>
            <a:headEnd/>
            <a:tailEnd/>
          </a:ln>
        </p:spPr>
        <p:txBody>
          <a:bodyPr wrap="square" lIns="92075" tIns="46038" rIns="92075" bIns="46038">
            <a:spAutoFit/>
          </a:bodyPr>
          <a:lstStyle/>
          <a:p>
            <a:r>
              <a:rPr lang="sl-SI" sz="2000" dirty="0" smtClean="0"/>
              <a:t>Tehnologija </a:t>
            </a:r>
            <a:r>
              <a:rPr lang="sl-SI" sz="2000" dirty="0"/>
              <a:t>je sestavni del razvoja izdelka. Pri razvoju izdelka je pomembna organizacija, kjer je sodoben vzporedni pristop tisti, ki polaga več pozornosti pripravi, zato je izvedbena faza izdelave krajša. Načrtovanje izdelka zajema obširen pregled za pripravo projekta - izdelka, ki se v obliki elaborata predloži menagementu podjetja. Ta odobri (ali tudi ne) finančna sredstva, da se prične "razvoj" izdelka. Pot od ideje do izdelka poteka po sistemu QFD. Oblikovanje izdelka z vidika lažje obdelave in montaže ob sočasnem upoštevanju ekologije in recikliranja mora biti zajeto, če želimo sodobno izdelavo. Naslednja pomembna faza je načrtovanje/izbira tehnologij, kjer je pomembna tehnološka dejavnost v povezavi z ekonomijo. Zato predstavljamo vrsto novih in sodobnih tehnologij, ki omogočajo izdelavo "izdelka". Tu bo zajeto preoblikovanje, odrezavanje, EDM, laserska obdelava, rezanje s curkom, visokohitrostna obdelava, tlačni liv, brizganje plastike, itd. Za izbran postopek pa bo na koncu potrebno določiti tehnologijo (stroji, orodja, parametri) in optimirati izdelovalni proces glede na čas in ceno izdelave</a:t>
            </a:r>
            <a:r>
              <a:rPr lang="sl-SI" sz="2400" dirty="0"/>
              <a:t>. </a:t>
            </a:r>
            <a:endParaRPr lang="sl-SI" sz="2200" b="1" dirty="0" smtClean="0">
              <a:solidFill>
                <a:srgbClr val="339933"/>
              </a:solidFill>
            </a:endParaRPr>
          </a:p>
        </p:txBody>
      </p:sp>
      <p:sp>
        <p:nvSpPr>
          <p:cNvPr id="2" name="Rectangle 10"/>
          <p:cNvSpPr>
            <a:spLocks noChangeArrowheads="1"/>
          </p:cNvSpPr>
          <p:nvPr/>
        </p:nvSpPr>
        <p:spPr bwMode="auto">
          <a:xfrm>
            <a:off x="0" y="0"/>
            <a:ext cx="2268538" cy="246863"/>
          </a:xfrm>
          <a:prstGeom prst="rect">
            <a:avLst/>
          </a:prstGeom>
          <a:noFill/>
          <a:ln w="9525">
            <a:noFill/>
            <a:miter lim="800000"/>
            <a:headEnd/>
            <a:tailEnd/>
          </a:ln>
          <a:effectLst/>
        </p:spPr>
        <p:txBody>
          <a:bodyPr lIns="92075" tIns="46038" rIns="92075" bIns="46038">
            <a:spAutoFit/>
          </a:bodyPr>
          <a:lstStyle/>
          <a:p>
            <a:pPr marL="342900" indent="-342900">
              <a:defRPr/>
            </a:pPr>
            <a:r>
              <a:rPr lang="sl-SI" sz="1000" dirty="0" smtClean="0">
                <a:solidFill>
                  <a:schemeClr val="folHlink"/>
                </a:solidFill>
                <a:effectLst>
                  <a:outerShdw blurRad="38100" dist="38100" dir="2700000" algn="tl">
                    <a:srgbClr val="C0C0C0"/>
                  </a:outerShdw>
                </a:effectLst>
              </a:rPr>
              <a:t>0. Organizacija predmeta</a:t>
            </a:r>
            <a:endParaRPr lang="sl-SI" sz="1000" dirty="0">
              <a:solidFill>
                <a:schemeClr val="folHlink"/>
              </a:solidFill>
              <a:effectLst>
                <a:outerShdw blurRad="38100" dist="38100" dir="2700000" algn="tl">
                  <a:srgbClr val="C0C0C0"/>
                </a:outerShdw>
              </a:effectLst>
            </a:endParaRPr>
          </a:p>
        </p:txBody>
      </p:sp>
      <p:grpSp>
        <p:nvGrpSpPr>
          <p:cNvPr id="4" name="Group 11"/>
          <p:cNvGrpSpPr>
            <a:grpSpLocks/>
          </p:cNvGrpSpPr>
          <p:nvPr/>
        </p:nvGrpSpPr>
        <p:grpSpPr bwMode="auto">
          <a:xfrm>
            <a:off x="152400" y="6103938"/>
            <a:ext cx="1892300" cy="754062"/>
            <a:chOff x="0" y="3840"/>
            <a:chExt cx="1192" cy="475"/>
          </a:xfrm>
        </p:grpSpPr>
        <p:pic>
          <p:nvPicPr>
            <p:cNvPr id="25619" name="Picture 12"/>
            <p:cNvPicPr>
              <a:picLocks noChangeAspect="1" noChangeArrowheads="1"/>
            </p:cNvPicPr>
            <p:nvPr/>
          </p:nvPicPr>
          <p:blipFill>
            <a:blip r:embed="rId3"/>
            <a:srcRect/>
            <a:stretch>
              <a:fillRect/>
            </a:stretch>
          </p:blipFill>
          <p:spPr bwMode="auto">
            <a:xfrm>
              <a:off x="288" y="3840"/>
              <a:ext cx="480" cy="320"/>
            </a:xfrm>
            <a:prstGeom prst="rect">
              <a:avLst/>
            </a:prstGeom>
            <a:noFill/>
            <a:ln w="12700" cap="sq">
              <a:noFill/>
              <a:miter lim="800000"/>
              <a:headEnd type="none" w="sm" len="sm"/>
              <a:tailEnd type="none" w="sm" len="sm"/>
            </a:ln>
          </p:spPr>
        </p:pic>
        <p:sp>
          <p:nvSpPr>
            <p:cNvPr id="3" name="Text Box 13"/>
            <p:cNvSpPr txBox="1">
              <a:spLocks noChangeArrowheads="1"/>
            </p:cNvSpPr>
            <p:nvPr/>
          </p:nvSpPr>
          <p:spPr bwMode="auto">
            <a:xfrm>
              <a:off x="0" y="4171"/>
              <a:ext cx="1192" cy="144"/>
            </a:xfrm>
            <a:prstGeom prst="rect">
              <a:avLst/>
            </a:prstGeom>
            <a:noFill/>
            <a:ln w="12700" cap="sq">
              <a:noFill/>
              <a:miter lim="800000"/>
              <a:headEnd type="none" w="sm" len="sm"/>
              <a:tailEnd type="none" w="sm" len="sm"/>
            </a:ln>
            <a:effectLst/>
          </p:spPr>
          <p:txBody>
            <a:bodyPr wrap="none">
              <a:spAutoFit/>
            </a:bodyPr>
            <a:lstStyle/>
            <a:p>
              <a:pPr>
                <a:spcBef>
                  <a:spcPct val="50000"/>
                </a:spcBef>
                <a:defRPr/>
              </a:pPr>
              <a:r>
                <a:rPr lang="sl-SI" sz="900" b="1">
                  <a:solidFill>
                    <a:srgbClr val="006600"/>
                  </a:solidFill>
                  <a:effectLst>
                    <a:outerShdw blurRad="38100" dist="38100" dir="2700000" algn="tl">
                      <a:srgbClr val="C0C0C0"/>
                    </a:outerShdw>
                  </a:effectLst>
                </a:rPr>
                <a:t>FAKULTETA ZA STROJNIŠTVO</a:t>
              </a:r>
              <a:endParaRPr lang="en-GB" sz="900" b="1">
                <a:solidFill>
                  <a:srgbClr val="006600"/>
                </a:solidFill>
                <a:effectLst>
                  <a:outerShdw blurRad="38100" dist="38100" dir="2700000" algn="tl">
                    <a:srgbClr val="C0C0C0"/>
                  </a:outerShdw>
                </a:effectLst>
              </a:endParaRPr>
            </a:p>
          </p:txBody>
        </p:sp>
      </p:grpSp>
      <p:grpSp>
        <p:nvGrpSpPr>
          <p:cNvPr id="5" name="Group 14"/>
          <p:cNvGrpSpPr>
            <a:grpSpLocks/>
          </p:cNvGrpSpPr>
          <p:nvPr/>
        </p:nvGrpSpPr>
        <p:grpSpPr bwMode="auto">
          <a:xfrm>
            <a:off x="0" y="5867400"/>
            <a:ext cx="9144000" cy="0"/>
            <a:chOff x="0" y="3648"/>
            <a:chExt cx="5760" cy="0"/>
          </a:xfrm>
        </p:grpSpPr>
        <p:sp>
          <p:nvSpPr>
            <p:cNvPr id="25617" name="Line 15"/>
            <p:cNvSpPr>
              <a:spLocks noChangeShapeType="1"/>
            </p:cNvSpPr>
            <p:nvPr/>
          </p:nvSpPr>
          <p:spPr bwMode="auto">
            <a:xfrm>
              <a:off x="0" y="3648"/>
              <a:ext cx="2880" cy="0"/>
            </a:xfrm>
            <a:prstGeom prst="line">
              <a:avLst/>
            </a:prstGeom>
            <a:noFill/>
            <a:ln w="38100">
              <a:solidFill>
                <a:srgbClr val="006600"/>
              </a:solidFill>
              <a:round/>
              <a:headEnd/>
              <a:tailEnd/>
            </a:ln>
          </p:spPr>
          <p:txBody>
            <a:bodyPr/>
            <a:lstStyle/>
            <a:p>
              <a:endParaRPr lang="sl-SI"/>
            </a:p>
          </p:txBody>
        </p:sp>
        <p:sp>
          <p:nvSpPr>
            <p:cNvPr id="25618" name="Line 16"/>
            <p:cNvSpPr>
              <a:spLocks noChangeShapeType="1"/>
            </p:cNvSpPr>
            <p:nvPr/>
          </p:nvSpPr>
          <p:spPr bwMode="auto">
            <a:xfrm>
              <a:off x="2880" y="3648"/>
              <a:ext cx="2880" cy="0"/>
            </a:xfrm>
            <a:prstGeom prst="line">
              <a:avLst/>
            </a:prstGeom>
            <a:noFill/>
            <a:ln w="38100">
              <a:solidFill>
                <a:srgbClr val="000099"/>
              </a:solidFill>
              <a:round/>
              <a:headEnd/>
              <a:tailEnd/>
            </a:ln>
          </p:spPr>
          <p:txBody>
            <a:bodyPr/>
            <a:lstStyle/>
            <a:p>
              <a:endParaRPr lang="sl-SI"/>
            </a:p>
          </p:txBody>
        </p:sp>
      </p:grpSp>
      <p:grpSp>
        <p:nvGrpSpPr>
          <p:cNvPr id="6" name="Group 17"/>
          <p:cNvGrpSpPr>
            <a:grpSpLocks/>
          </p:cNvGrpSpPr>
          <p:nvPr/>
        </p:nvGrpSpPr>
        <p:grpSpPr bwMode="auto">
          <a:xfrm>
            <a:off x="7848600" y="5943600"/>
            <a:ext cx="1143000" cy="914400"/>
            <a:chOff x="336" y="1440"/>
            <a:chExt cx="720" cy="624"/>
          </a:xfrm>
        </p:grpSpPr>
        <p:graphicFrame>
          <p:nvGraphicFramePr>
            <p:cNvPr id="25602" name="Object 18"/>
            <p:cNvGraphicFramePr>
              <a:graphicFrameLocks noChangeAspect="1"/>
            </p:cNvGraphicFramePr>
            <p:nvPr/>
          </p:nvGraphicFramePr>
          <p:xfrm>
            <a:off x="336" y="1440"/>
            <a:ext cx="720" cy="455"/>
          </p:xfrm>
          <a:graphic>
            <a:graphicData uri="http://schemas.openxmlformats.org/presentationml/2006/ole">
              <p:oleObj spid="_x0000_s4098" name="CorelDRAW" r:id="rId4" imgW="1006200" imgH="635040" progId="">
                <p:embed/>
              </p:oleObj>
            </a:graphicData>
          </a:graphic>
        </p:graphicFrame>
        <p:sp>
          <p:nvSpPr>
            <p:cNvPr id="25616" name="Rectangle 19"/>
            <p:cNvSpPr>
              <a:spLocks noChangeArrowheads="1"/>
            </p:cNvSpPr>
            <p:nvPr/>
          </p:nvSpPr>
          <p:spPr bwMode="auto">
            <a:xfrm>
              <a:off x="576" y="1872"/>
              <a:ext cx="336" cy="192"/>
            </a:xfrm>
            <a:prstGeom prst="rect">
              <a:avLst/>
            </a:prstGeom>
            <a:noFill/>
            <a:ln w="9525">
              <a:noFill/>
              <a:miter lim="800000"/>
              <a:headEnd/>
              <a:tailEnd/>
            </a:ln>
          </p:spPr>
          <p:txBody>
            <a:bodyPr lIns="92075" tIns="46038" rIns="92075" bIns="46038"/>
            <a:lstStyle/>
            <a:p>
              <a:pPr>
                <a:spcBef>
                  <a:spcPct val="20000"/>
                </a:spcBef>
                <a:buClr>
                  <a:schemeClr val="accent2"/>
                </a:buClr>
                <a:buSzPct val="80000"/>
                <a:buFont typeface="Wingdings" pitchFamily="2" charset="2"/>
                <a:buNone/>
              </a:pPr>
              <a:r>
                <a:rPr lang="sl-SI" sz="1500" b="1"/>
                <a:t>LaP</a:t>
              </a:r>
              <a:endParaRPr lang="en-GB" sz="1500"/>
            </a:p>
          </p:txBody>
        </p:sp>
      </p:grpSp>
      <p:sp>
        <p:nvSpPr>
          <p:cNvPr id="20500" name="Text Box 20"/>
          <p:cNvSpPr txBox="1">
            <a:spLocks noChangeArrowheads="1"/>
          </p:cNvSpPr>
          <p:nvPr/>
        </p:nvSpPr>
        <p:spPr bwMode="auto">
          <a:xfrm>
            <a:off x="1979613" y="6021388"/>
            <a:ext cx="5472112" cy="487362"/>
          </a:xfrm>
          <a:prstGeom prst="rect">
            <a:avLst/>
          </a:prstGeom>
          <a:noFill/>
          <a:ln w="9525">
            <a:noFill/>
            <a:miter lim="800000"/>
            <a:headEnd/>
            <a:tailEnd/>
          </a:ln>
          <a:effectLst/>
        </p:spPr>
        <p:txBody>
          <a:bodyPr>
            <a:spAutoFit/>
          </a:bodyPr>
          <a:lstStyle/>
          <a:p>
            <a:pPr algn="ctr">
              <a:defRPr/>
            </a:pPr>
            <a:endParaRPr lang="sl-SI" sz="1400" b="1">
              <a:solidFill>
                <a:srgbClr val="4D4D4D"/>
              </a:solidFill>
              <a:effectLst>
                <a:outerShdw blurRad="38100" dist="38100" dir="2700000" algn="tl">
                  <a:srgbClr val="C0C0C0"/>
                </a:outerShdw>
              </a:effectLst>
            </a:endParaRPr>
          </a:p>
          <a:p>
            <a:pPr algn="ctr">
              <a:defRPr/>
            </a:pPr>
            <a:endParaRPr lang="sl-SI" sz="1200" b="1">
              <a:solidFill>
                <a:srgbClr val="4D4D4D"/>
              </a:solidFill>
              <a:effectLst>
                <a:outerShdw blurRad="38100" dist="38100" dir="2700000" algn="tl">
                  <a:srgbClr val="C0C0C0"/>
                </a:outerShdw>
              </a:effectLst>
            </a:endParaRPr>
          </a:p>
        </p:txBody>
      </p:sp>
    </p:spTree>
  </p:cSld>
  <p:clrMapOvr>
    <a:masterClrMapping/>
  </p:clrMapOvr>
  <p:transition spd="slow">
    <p:pull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627</Words>
  <Application>Microsoft Office PowerPoint</Application>
  <PresentationFormat>On-screen Show (4:3)</PresentationFormat>
  <Paragraphs>79</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CorelDRAW</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rev</dc:creator>
  <cp:lastModifiedBy>rev</cp:lastModifiedBy>
  <cp:revision>4</cp:revision>
  <dcterms:created xsi:type="dcterms:W3CDTF">2016-10-04T08:05:37Z</dcterms:created>
  <dcterms:modified xsi:type="dcterms:W3CDTF">2016-10-04T09:20:49Z</dcterms:modified>
</cp:coreProperties>
</file>